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4" d="100"/>
          <a:sy n="34" d="100"/>
        </p:scale>
        <p:origin x="-105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3DC9AFF-F3AC-4561-B502-2A6B51A0EBF5}" type="datetimeFigureOut">
              <a:rPr lang="ru-RU" smtClean="0"/>
              <a:pPr/>
              <a:t>08.11.2012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E9C6B5-7F67-4259-8E13-902D04C4DEB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DC9AFF-F3AC-4561-B502-2A6B51A0EBF5}" type="datetimeFigureOut">
              <a:rPr lang="ru-RU" smtClean="0"/>
              <a:pPr/>
              <a:t>08.11.2012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E9C6B5-7F67-4259-8E13-902D04C4DEB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Прямоугольник 3"/>
          <p:cNvSpPr/>
          <p:nvPr/>
        </p:nvSpPr>
        <p:spPr>
          <a:xfrm>
            <a:off x="0" y="1142984"/>
            <a:ext cx="9144000" cy="5970865"/>
          </a:xfrm>
          <a:prstGeom prst="rect">
            <a:avLst/>
          </a:prstGeom>
        </p:spPr>
        <p:txBody>
          <a:bodyPr wrap="square">
            <a:spAutoFit/>
          </a:bodyPr>
          <a:lstStyle/>
          <a:p>
            <a:pPr algn="ctr"/>
            <a:r>
              <a:rPr lang="ru-RU" sz="2800" dirty="0"/>
              <a:t>раздел физики, в котором изучают строение и состояние атомов</a:t>
            </a:r>
            <a:r>
              <a:rPr lang="ru-RU" sz="2800" dirty="0" smtClean="0"/>
              <a:t>.</a:t>
            </a:r>
            <a:endParaRPr lang="en-US" sz="2800" dirty="0" smtClean="0"/>
          </a:p>
          <a:p>
            <a:pPr algn="ctr"/>
            <a:r>
              <a:rPr lang="ru-RU" sz="2800" dirty="0" smtClean="0"/>
              <a:t> </a:t>
            </a:r>
            <a:r>
              <a:rPr lang="ru-RU" sz="2800" dirty="0"/>
              <a:t>А. ф. возникла в конце 19 - начале 20 вв. В 10-х гг. 20 в. было установлено, что атом состоит из ядра и электронов, связанных электрическими силами. На первом этапе своего развития А. ф. охватывала также вопросы, связанные со строением атомного ядра</a:t>
            </a:r>
            <a:r>
              <a:rPr lang="ru-RU" sz="2800" dirty="0" smtClean="0"/>
              <a:t>.</a:t>
            </a:r>
            <a:endParaRPr lang="en-US" sz="2800" dirty="0" smtClean="0"/>
          </a:p>
          <a:p>
            <a:pPr algn="ctr"/>
            <a:r>
              <a:rPr lang="ru-RU" sz="2800" dirty="0" smtClean="0"/>
              <a:t> </a:t>
            </a:r>
            <a:r>
              <a:rPr lang="ru-RU" sz="2800" dirty="0"/>
              <a:t>В 30-х гг. выяснилось, что природа взаимодействий, имеющих место в атомном ядре, иная, чем во внешней оболочке атома, и в 40-х гг. ядерная физика выделилась в самостоятельную область науки. В 50-х гг. от неё отпочковалась физика элементарных частиц, или физика высоких энергий.</a:t>
            </a:r>
            <a:r>
              <a:rPr lang="ru-RU" dirty="0"/>
              <a:t/>
            </a:r>
            <a:br>
              <a:rPr lang="ru-RU" dirty="0"/>
            </a:br>
            <a:endParaRPr lang="ru-RU" dirty="0"/>
          </a:p>
        </p:txBody>
      </p:sp>
      <p:sp>
        <p:nvSpPr>
          <p:cNvPr id="3" name="Заголовок 2"/>
          <p:cNvSpPr>
            <a:spLocks noGrp="1"/>
          </p:cNvSpPr>
          <p:nvPr>
            <p:ph type="title"/>
          </p:nvPr>
        </p:nvSpPr>
        <p:spPr/>
        <p:txBody>
          <a:bodyPr/>
          <a:lstStyle/>
          <a:p>
            <a:r>
              <a:rPr lang="ru-RU" dirty="0" smtClean="0"/>
              <a:t>Атомная физика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71472" y="1285860"/>
            <a:ext cx="8286808" cy="3816429"/>
          </a:xfrm>
          <a:prstGeom prst="rect">
            <a:avLst/>
          </a:prstGeom>
        </p:spPr>
        <p:txBody>
          <a:bodyPr wrap="square">
            <a:spAutoFit/>
          </a:bodyPr>
          <a:lstStyle/>
          <a:p>
            <a:pPr algn="ctr"/>
            <a:r>
              <a:rPr lang="ru-RU" sz="2800" dirty="0"/>
              <a:t>Мысль о существовании атомов как неделимых частиц материи возникла ещё в древности; идеи </a:t>
            </a:r>
            <a:r>
              <a:rPr lang="ru-RU" sz="2800" b="1" dirty="0"/>
              <a:t>атомизма</a:t>
            </a:r>
            <a:r>
              <a:rPr lang="ru-RU" sz="2800" dirty="0"/>
              <a:t> впервые были высказаны древнегреческими мыслителями </a:t>
            </a:r>
            <a:endParaRPr lang="en-US" sz="2800" dirty="0" smtClean="0"/>
          </a:p>
          <a:p>
            <a:pPr algn="ctr"/>
            <a:r>
              <a:rPr lang="ru-RU" sz="2800" dirty="0" err="1" smtClean="0"/>
              <a:t>Демокритом</a:t>
            </a:r>
            <a:r>
              <a:rPr lang="ru-RU" sz="2800" dirty="0" smtClean="0"/>
              <a:t> </a:t>
            </a:r>
            <a:r>
              <a:rPr lang="ru-RU" sz="2800" dirty="0"/>
              <a:t>и Эпикуром. </a:t>
            </a:r>
            <a:endParaRPr lang="en-US" sz="2800" dirty="0" smtClean="0"/>
          </a:p>
          <a:p>
            <a:pPr algn="ctr"/>
            <a:r>
              <a:rPr lang="ru-RU" sz="2800" dirty="0" smtClean="0"/>
              <a:t>В </a:t>
            </a:r>
            <a:r>
              <a:rPr lang="ru-RU" sz="2800" dirty="0"/>
              <a:t>17 в. они были возрождены французским философом П. Гассенди и английским химиком </a:t>
            </a:r>
            <a:endParaRPr lang="en-US" sz="2800" dirty="0" smtClean="0"/>
          </a:p>
          <a:p>
            <a:pPr algn="ctr"/>
            <a:r>
              <a:rPr lang="ru-RU" sz="2800" dirty="0" smtClean="0"/>
              <a:t>Р</a:t>
            </a:r>
            <a:r>
              <a:rPr lang="ru-RU" sz="2800" dirty="0"/>
              <a:t>. Бойлем</a:t>
            </a:r>
            <a:r>
              <a:rPr lang="ru-RU" dirty="0"/>
              <a:t>.</a:t>
            </a:r>
            <a:br>
              <a:rPr lang="ru-RU" dirty="0"/>
            </a:b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0" y="714356"/>
            <a:ext cx="9144000" cy="3785652"/>
          </a:xfrm>
          <a:prstGeom prst="rect">
            <a:avLst/>
          </a:prstGeom>
        </p:spPr>
        <p:txBody>
          <a:bodyPr wrap="square">
            <a:spAutoFit/>
          </a:bodyPr>
          <a:lstStyle/>
          <a:p>
            <a:pPr algn="ctr"/>
            <a:r>
              <a:rPr lang="ru-RU" sz="2400" dirty="0"/>
              <a:t>В конце 18 - начале 19 вв. в результате быстрого развития химии была создана основа для количественной разработки атомного учения. Английский учёный Дж. Дальтон впервые (1803) стал рассматривать атом как мельчайшую частицу химического элемента, отличающуюся от атомов других элементов своей массой. По Дальтону, основной характеристикой атома является атомная масса</a:t>
            </a:r>
            <a:r>
              <a:rPr lang="ru-RU" sz="2400" dirty="0" smtClean="0"/>
              <a:t>.</a:t>
            </a:r>
            <a:endParaRPr lang="en-US" sz="2400" dirty="0" smtClean="0"/>
          </a:p>
          <a:p>
            <a:pPr algn="ctr"/>
            <a:r>
              <a:rPr lang="ru-RU" sz="2400" dirty="0" smtClean="0"/>
              <a:t> </a:t>
            </a:r>
            <a:r>
              <a:rPr lang="ru-RU" sz="2400" dirty="0"/>
              <a:t>Химические соединения представляют собой совокупность "составных атомов", содержащих определённые (характерные для данного сложного вещества) числа атомов каждого элемента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428596" y="1859340"/>
            <a:ext cx="8429684" cy="3323987"/>
          </a:xfrm>
          <a:prstGeom prst="rect">
            <a:avLst/>
          </a:prstGeom>
        </p:spPr>
        <p:txBody>
          <a:bodyPr wrap="square">
            <a:spAutoFit/>
          </a:bodyPr>
          <a:lstStyle/>
          <a:p>
            <a:pPr algn="ctr"/>
            <a:r>
              <a:rPr lang="ru-RU" sz="2400" dirty="0"/>
              <a:t>Исследования итальянских учёных </a:t>
            </a:r>
            <a:endParaRPr lang="en-US" sz="2400" dirty="0" smtClean="0"/>
          </a:p>
          <a:p>
            <a:pPr algn="ctr"/>
            <a:r>
              <a:rPr lang="ru-RU" sz="2400" dirty="0" smtClean="0"/>
              <a:t>А</a:t>
            </a:r>
            <a:r>
              <a:rPr lang="ru-RU" sz="2400" dirty="0"/>
              <a:t>. Авогадро (1811) и, в особенности, С. </a:t>
            </a:r>
            <a:r>
              <a:rPr lang="ru-RU" sz="2400" dirty="0" err="1"/>
              <a:t>Канниццаро</a:t>
            </a:r>
            <a:r>
              <a:rPr lang="ru-RU" sz="2400" dirty="0"/>
              <a:t> (1858) провели чёткую грань между атомом и молекулой. </a:t>
            </a:r>
            <a:endParaRPr lang="en-US" sz="2400" dirty="0" smtClean="0"/>
          </a:p>
          <a:p>
            <a:pPr algn="ctr"/>
            <a:r>
              <a:rPr lang="ru-RU" sz="2400" dirty="0" smtClean="0"/>
              <a:t>В </a:t>
            </a:r>
            <a:r>
              <a:rPr lang="ru-RU" sz="2400" dirty="0"/>
              <a:t>19 в. наряду с химическими свойствами атомов были изучены их оптические свойства. Было установлено, что каждый элемент обладает характерным оптическим спектром; был открыт спектральный анализ </a:t>
            </a:r>
            <a:endParaRPr lang="en-US" sz="2400" dirty="0" smtClean="0"/>
          </a:p>
          <a:p>
            <a:pPr algn="ctr"/>
            <a:r>
              <a:rPr lang="ru-RU" sz="2400" dirty="0" smtClean="0"/>
              <a:t>(</a:t>
            </a:r>
            <a:r>
              <a:rPr lang="ru-RU" sz="2400" dirty="0"/>
              <a:t>немецкие физики Г. Кирхгоф и Р. Бунзен, 1860).</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71472" y="1582341"/>
            <a:ext cx="8072494" cy="3785652"/>
          </a:xfrm>
          <a:prstGeom prst="rect">
            <a:avLst/>
          </a:prstGeom>
        </p:spPr>
        <p:txBody>
          <a:bodyPr wrap="square">
            <a:spAutoFit/>
          </a:bodyPr>
          <a:lstStyle/>
          <a:p>
            <a:pPr algn="ctr"/>
            <a:r>
              <a:rPr lang="ru-RU" sz="2400" dirty="0"/>
              <a:t>постепенно выяснилось, что существуют группы элементов, обладающих одинаковыми химическими свойствами - одинаковой максимальной валентностью, и сходными законами изменения (при переходе от одной группы к другой) физических свойств - температуры плавления, сжимаемости и др</a:t>
            </a:r>
            <a:r>
              <a:rPr lang="ru-RU" sz="2400" dirty="0" smtClean="0"/>
              <a:t>.</a:t>
            </a:r>
            <a:endParaRPr lang="en-US" sz="2400" dirty="0" smtClean="0"/>
          </a:p>
          <a:p>
            <a:pPr algn="ctr"/>
            <a:r>
              <a:rPr lang="ru-RU" sz="2400" dirty="0" smtClean="0"/>
              <a:t> </a:t>
            </a:r>
            <a:r>
              <a:rPr lang="ru-RU" sz="2400" dirty="0"/>
              <a:t>В 1869 Д. И. Менделеев открыл </a:t>
            </a:r>
            <a:r>
              <a:rPr lang="ru-RU" sz="2400" b="1" dirty="0"/>
              <a:t>периодическую систему элементов</a:t>
            </a:r>
            <a:r>
              <a:rPr lang="ru-RU" sz="2400" dirty="0"/>
              <a:t>. Он показал, что с увеличением атомной массы элементов их химические и физические свойства периодически повторяются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1720840"/>
            <a:ext cx="8786842" cy="3416320"/>
          </a:xfrm>
          <a:prstGeom prst="rect">
            <a:avLst/>
          </a:prstGeom>
        </p:spPr>
        <p:txBody>
          <a:bodyPr wrap="square">
            <a:spAutoFit/>
          </a:bodyPr>
          <a:lstStyle/>
          <a:p>
            <a:pPr algn="ctr"/>
            <a:r>
              <a:rPr lang="ru-RU" sz="2400" dirty="0"/>
              <a:t>Важнейшими событиями в науке, от которых берёт начало А. ф., были открытия электрона и радиоактивности. </a:t>
            </a:r>
            <a:endParaRPr lang="en-US" sz="2400" dirty="0" smtClean="0"/>
          </a:p>
          <a:p>
            <a:pPr algn="ctr"/>
            <a:r>
              <a:rPr lang="ru-RU" sz="2400" dirty="0" smtClean="0"/>
              <a:t>При </a:t>
            </a:r>
            <a:r>
              <a:rPr lang="ru-RU" sz="2400" dirty="0"/>
              <a:t>исследовании прохождения электрического тока через сильно разреженные газы были открыты лучи, испускаемые катодом разрядной трубки (катодные лучи) и обладающие свойством отклоняться в поперечном электрическом и магнитном полях. </a:t>
            </a:r>
            <a:endParaRPr lang="en-US" sz="2400" dirty="0" smtClean="0"/>
          </a:p>
          <a:p>
            <a:pPr algn="ctr"/>
            <a:r>
              <a:rPr lang="ru-RU" sz="2400" dirty="0" smtClean="0"/>
              <a:t>Выяснилось</a:t>
            </a:r>
            <a:r>
              <a:rPr lang="ru-RU" sz="2400" dirty="0"/>
              <a:t>, что эти лучи состоят из быстро летящих отрицательно заряженных частиц, названных электронами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1028343"/>
            <a:ext cx="8572560" cy="4154984"/>
          </a:xfrm>
          <a:prstGeom prst="rect">
            <a:avLst/>
          </a:prstGeom>
        </p:spPr>
        <p:txBody>
          <a:bodyPr wrap="square">
            <a:spAutoFit/>
          </a:bodyPr>
          <a:lstStyle/>
          <a:p>
            <a:pPr algn="ctr"/>
            <a:r>
              <a:rPr lang="ru-RU" sz="2400" dirty="0"/>
              <a:t>В 1897 английский физик Дж. Дж. </a:t>
            </a:r>
            <a:r>
              <a:rPr lang="ru-RU" sz="2400" b="1" dirty="0"/>
              <a:t>Томсон</a:t>
            </a:r>
            <a:r>
              <a:rPr lang="ru-RU" sz="2400" dirty="0"/>
              <a:t> измерил отношение заряда </a:t>
            </a:r>
            <a:r>
              <a:rPr lang="ru-RU" sz="2400" i="1" dirty="0" smtClean="0"/>
              <a:t>е</a:t>
            </a:r>
            <a:r>
              <a:rPr lang="en-US" sz="2400" i="1" dirty="0" smtClean="0"/>
              <a:t> </a:t>
            </a:r>
            <a:r>
              <a:rPr lang="ru-RU" sz="2400" dirty="0" smtClean="0"/>
              <a:t>этих </a:t>
            </a:r>
            <a:r>
              <a:rPr lang="ru-RU" sz="2400" dirty="0"/>
              <a:t>частиц к их массе </a:t>
            </a:r>
            <a:r>
              <a:rPr lang="ru-RU" sz="2400" i="1" dirty="0" err="1"/>
              <a:t>m</a:t>
            </a:r>
            <a:r>
              <a:rPr lang="ru-RU" sz="2400" i="1" dirty="0"/>
              <a:t>. </a:t>
            </a:r>
            <a:r>
              <a:rPr lang="ru-RU" sz="2400" dirty="0"/>
              <a:t>Было также обнаружено, что металлы при сильном нагревании или освещении светом короткой длины волны испускают электроны </a:t>
            </a:r>
            <a:endParaRPr lang="en-US" sz="2400" dirty="0" smtClean="0"/>
          </a:p>
          <a:p>
            <a:pPr algn="ctr"/>
            <a:r>
              <a:rPr lang="ru-RU" sz="2400" dirty="0" smtClean="0"/>
              <a:t>Из </a:t>
            </a:r>
            <a:r>
              <a:rPr lang="ru-RU" sz="2400" dirty="0"/>
              <a:t>этого было сделано заключение, что электроны входят в состав любых атомов</a:t>
            </a:r>
            <a:r>
              <a:rPr lang="ru-RU" sz="2400" dirty="0" smtClean="0"/>
              <a:t>.</a:t>
            </a:r>
            <a:endParaRPr lang="en-US" sz="2400" dirty="0" smtClean="0"/>
          </a:p>
          <a:p>
            <a:pPr algn="ctr"/>
            <a:r>
              <a:rPr lang="ru-RU" sz="2400" dirty="0" smtClean="0"/>
              <a:t> </a:t>
            </a:r>
            <a:r>
              <a:rPr lang="ru-RU" sz="2400" dirty="0"/>
              <a:t>Отсюда далее следовало, что нейтральные атомы должны также содержать и положительно заряженные частицы. Положительно заряженные атомы - ионы - были действительно обнаружены при исследовании электрических разрядов в разреженных газах</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612845"/>
            <a:ext cx="8786842" cy="5262979"/>
          </a:xfrm>
          <a:prstGeom prst="rect">
            <a:avLst/>
          </a:prstGeom>
        </p:spPr>
        <p:txBody>
          <a:bodyPr wrap="square">
            <a:spAutoFit/>
          </a:bodyPr>
          <a:lstStyle/>
          <a:p>
            <a:pPr algn="ctr"/>
            <a:r>
              <a:rPr lang="ru-RU" sz="2400" dirty="0"/>
              <a:t>Представление о неделимости и </a:t>
            </a:r>
            <a:r>
              <a:rPr lang="ru-RU" sz="2400" dirty="0" err="1"/>
              <a:t>непревращаемости</a:t>
            </a:r>
            <a:r>
              <a:rPr lang="ru-RU" sz="2400" dirty="0"/>
              <a:t> атома было окончательно опровергнуто работами французских учёных М. </a:t>
            </a:r>
            <a:r>
              <a:rPr lang="ru-RU" sz="2400" b="1" dirty="0"/>
              <a:t>Склодовской-Кюри</a:t>
            </a:r>
            <a:r>
              <a:rPr lang="ru-RU" sz="2400" dirty="0"/>
              <a:t> и П. </a:t>
            </a:r>
            <a:r>
              <a:rPr lang="ru-RU" sz="2400" b="1" dirty="0"/>
              <a:t>Кюри</a:t>
            </a:r>
            <a:r>
              <a:rPr lang="ru-RU" sz="2400" dirty="0"/>
              <a:t>. В результате изучения радиоактивности было </a:t>
            </a:r>
            <a:r>
              <a:rPr lang="ru-RU" sz="2400" dirty="0" smtClean="0"/>
              <a:t>установлено</a:t>
            </a:r>
            <a:r>
              <a:rPr lang="ru-RU" sz="2400" i="1" dirty="0" smtClean="0"/>
              <a:t>,</a:t>
            </a:r>
            <a:r>
              <a:rPr lang="ru-RU" sz="2400" dirty="0"/>
              <a:t> что атомы испытывают превращения двух типов. </a:t>
            </a:r>
            <a:endParaRPr lang="en-US" sz="2400" dirty="0" smtClean="0"/>
          </a:p>
          <a:p>
            <a:pPr algn="ctr"/>
            <a:r>
              <a:rPr lang="ru-RU" sz="2400" dirty="0" smtClean="0"/>
              <a:t>Испустив </a:t>
            </a:r>
            <a:r>
              <a:rPr lang="ru-RU" sz="2400" dirty="0"/>
              <a:t>a-частицу (ион гелия с положительным зарядом 2</a:t>
            </a:r>
            <a:r>
              <a:rPr lang="ru-RU" sz="2400" i="1" dirty="0"/>
              <a:t>e</a:t>
            </a:r>
            <a:r>
              <a:rPr lang="ru-RU" sz="2400" dirty="0"/>
              <a:t>), атом радиоактивного химического элемента превращается в атом другого элемента, расположенного в периодической системе на 2 клетки левее, </a:t>
            </a:r>
            <a:endParaRPr lang="en-US" sz="2400" dirty="0" smtClean="0"/>
          </a:p>
          <a:p>
            <a:pPr algn="ctr"/>
            <a:r>
              <a:rPr lang="ru-RU" sz="2400" dirty="0" smtClean="0"/>
              <a:t>например </a:t>
            </a:r>
            <a:r>
              <a:rPr lang="ru-RU" sz="2400" dirty="0"/>
              <a:t>атом полония - в атом свинца</a:t>
            </a:r>
            <a:r>
              <a:rPr lang="ru-RU" sz="2400" dirty="0" smtClean="0"/>
              <a:t>.</a:t>
            </a:r>
            <a:endParaRPr lang="en-US" sz="2400" dirty="0" smtClean="0"/>
          </a:p>
          <a:p>
            <a:pPr algn="ctr"/>
            <a:r>
              <a:rPr lang="ru-RU" sz="2400" dirty="0" smtClean="0"/>
              <a:t> </a:t>
            </a:r>
            <a:r>
              <a:rPr lang="ru-RU" sz="2400" dirty="0"/>
              <a:t>Испустив b-частицу (электрон) с отрицательным зарядом -</a:t>
            </a:r>
            <a:r>
              <a:rPr lang="ru-RU" sz="2400" i="1" dirty="0"/>
              <a:t>е, </a:t>
            </a:r>
            <a:r>
              <a:rPr lang="ru-RU" sz="2400" dirty="0"/>
              <a:t>атом радиоактивного химического элемента превращается в атом элемента, расположенного на 1 клетку правее, </a:t>
            </a:r>
            <a:endParaRPr lang="en-US" sz="2400" dirty="0" smtClean="0"/>
          </a:p>
          <a:p>
            <a:pPr algn="ctr"/>
            <a:r>
              <a:rPr lang="ru-RU" sz="2400" dirty="0" smtClean="0"/>
              <a:t>например </a:t>
            </a:r>
            <a:r>
              <a:rPr lang="ru-RU" sz="2400" dirty="0"/>
              <a:t>атом висмута - в атом полония</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00034" y="889844"/>
            <a:ext cx="8072494" cy="5262979"/>
          </a:xfrm>
          <a:prstGeom prst="rect">
            <a:avLst/>
          </a:prstGeom>
        </p:spPr>
        <p:txBody>
          <a:bodyPr wrap="square">
            <a:spAutoFit/>
          </a:bodyPr>
          <a:lstStyle/>
          <a:p>
            <a:pPr algn="ctr"/>
            <a:r>
              <a:rPr lang="ru-RU" sz="2400" dirty="0"/>
              <a:t>Результаты исследования свойств электрона </a:t>
            </a:r>
            <a:endParaRPr lang="en-US" sz="2400" dirty="0" smtClean="0"/>
          </a:p>
          <a:p>
            <a:pPr algn="ctr"/>
            <a:r>
              <a:rPr lang="ru-RU" sz="2400" dirty="0" smtClean="0"/>
              <a:t>и </a:t>
            </a:r>
            <a:r>
              <a:rPr lang="ru-RU" sz="2400" dirty="0"/>
              <a:t>радиоактивности позволили строить конкретные </a:t>
            </a:r>
            <a:endParaRPr lang="en-US" sz="2400" dirty="0" smtClean="0"/>
          </a:p>
          <a:p>
            <a:pPr algn="ctr"/>
            <a:r>
              <a:rPr lang="ru-RU" sz="2400" dirty="0" smtClean="0"/>
              <a:t>модели </a:t>
            </a:r>
            <a:r>
              <a:rPr lang="ru-RU" sz="2400" dirty="0"/>
              <a:t>атома. </a:t>
            </a:r>
            <a:endParaRPr lang="en-US" sz="2400" dirty="0" smtClean="0"/>
          </a:p>
          <a:p>
            <a:pPr algn="ctr"/>
            <a:r>
              <a:rPr lang="ru-RU" sz="2400" dirty="0" smtClean="0"/>
              <a:t>В </a:t>
            </a:r>
            <a:r>
              <a:rPr lang="ru-RU" sz="2400" dirty="0"/>
              <a:t>модели, предложенной Томсоном в 1903, атом представлялся в виде положительно заряженной сферы, </a:t>
            </a:r>
            <a:endParaRPr lang="en-US" sz="2400" dirty="0" smtClean="0"/>
          </a:p>
          <a:p>
            <a:pPr algn="ctr"/>
            <a:r>
              <a:rPr lang="ru-RU" sz="2400" dirty="0" smtClean="0"/>
              <a:t>в </a:t>
            </a:r>
            <a:r>
              <a:rPr lang="ru-RU" sz="2400" dirty="0"/>
              <a:t>которую вкраплены незначительные по размеру </a:t>
            </a:r>
            <a:endParaRPr lang="en-US" sz="2400" dirty="0" smtClean="0"/>
          </a:p>
          <a:p>
            <a:pPr algn="ctr"/>
            <a:r>
              <a:rPr lang="ru-RU" sz="2400" dirty="0" smtClean="0"/>
              <a:t>(</a:t>
            </a:r>
            <a:r>
              <a:rPr lang="ru-RU" sz="2400" dirty="0"/>
              <a:t>по сравнению с атомом) отрицательные </a:t>
            </a:r>
            <a:r>
              <a:rPr lang="ru-RU" sz="2400" dirty="0" smtClean="0"/>
              <a:t>электроны.</a:t>
            </a:r>
            <a:r>
              <a:rPr lang="ru-RU" sz="2400" dirty="0"/>
              <a:t/>
            </a:r>
            <a:br>
              <a:rPr lang="ru-RU" sz="2400" dirty="0"/>
            </a:br>
            <a:r>
              <a:rPr lang="ru-RU" sz="2400" dirty="0"/>
              <a:t/>
            </a:r>
            <a:br>
              <a:rPr lang="ru-RU" sz="2400" dirty="0"/>
            </a:br>
            <a:r>
              <a:rPr lang="ru-RU" sz="2400" dirty="0"/>
              <a:t>Они удерживаются в атоме благодаря тому, что силы притяжения их распределённым положительным зарядом уравновешиваются силами их взаимного отталкивания. </a:t>
            </a:r>
            <a:r>
              <a:rPr lang="ru-RU" sz="2400" dirty="0" err="1"/>
              <a:t>Томсоновская</a:t>
            </a:r>
            <a:r>
              <a:rPr lang="ru-RU" sz="2400" dirty="0"/>
              <a:t> модель давала известное объяснение возможности испускания, рассеяния и поглощения света атомом</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285720" y="1443841"/>
            <a:ext cx="8572560" cy="3785652"/>
          </a:xfrm>
          <a:prstGeom prst="rect">
            <a:avLst/>
          </a:prstGeom>
        </p:spPr>
        <p:txBody>
          <a:bodyPr wrap="square">
            <a:spAutoFit/>
          </a:bodyPr>
          <a:lstStyle/>
          <a:p>
            <a:pPr algn="ctr"/>
            <a:r>
              <a:rPr lang="ru-RU" sz="2400" dirty="0"/>
              <a:t>Модель атома Томсона оказалась неудовлетворительной. </a:t>
            </a:r>
            <a:endParaRPr lang="en-US" sz="2400" dirty="0" smtClean="0"/>
          </a:p>
          <a:p>
            <a:pPr algn="ctr"/>
            <a:r>
              <a:rPr lang="ru-RU" sz="2400" dirty="0" smtClean="0"/>
              <a:t>На </a:t>
            </a:r>
            <a:r>
              <a:rPr lang="ru-RU" sz="2400" dirty="0"/>
              <a:t>её основе не удалось объяснить совершенно неожиданный результат опытов английского физика </a:t>
            </a:r>
            <a:endParaRPr lang="en-US" sz="2400" dirty="0" smtClean="0"/>
          </a:p>
          <a:p>
            <a:pPr algn="ctr"/>
            <a:r>
              <a:rPr lang="ru-RU" sz="2400" dirty="0" smtClean="0"/>
              <a:t>Э</a:t>
            </a:r>
            <a:r>
              <a:rPr lang="ru-RU" sz="2400" dirty="0"/>
              <a:t>. Резерфорда и его сотрудников Х. Гейгера и Э. </a:t>
            </a:r>
            <a:r>
              <a:rPr lang="ru-RU" sz="2400" dirty="0" err="1"/>
              <a:t>Марсдена</a:t>
            </a:r>
            <a:r>
              <a:rPr lang="ru-RU" sz="2400" dirty="0"/>
              <a:t> </a:t>
            </a:r>
            <a:endParaRPr lang="en-US" sz="2400" dirty="0" smtClean="0"/>
          </a:p>
          <a:p>
            <a:pPr algn="ctr"/>
            <a:r>
              <a:rPr lang="ru-RU" sz="2400" dirty="0" smtClean="0"/>
              <a:t>по </a:t>
            </a:r>
            <a:r>
              <a:rPr lang="ru-RU" sz="2400" dirty="0"/>
              <a:t>рассеянию a-частиц атомами. </a:t>
            </a:r>
            <a:endParaRPr lang="en-US" sz="2400" dirty="0" smtClean="0"/>
          </a:p>
          <a:p>
            <a:pPr algn="ctr"/>
            <a:r>
              <a:rPr lang="ru-RU" sz="2400" dirty="0" smtClean="0"/>
              <a:t>В </a:t>
            </a:r>
            <a:r>
              <a:rPr lang="ru-RU" sz="2400" dirty="0"/>
              <a:t>этих опытах быстрые a-частицы были применены для прямого зондирования атомов. Проходя через вещество, a-частицы сталкиваются с атомами. При каждом столкновении a-частица, пролетая через электрическое поле атома, изменяет направление движения - испытывает рассеяние</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285720" y="1720840"/>
            <a:ext cx="8358246" cy="3416320"/>
          </a:xfrm>
          <a:prstGeom prst="rect">
            <a:avLst/>
          </a:prstGeom>
        </p:spPr>
        <p:txBody>
          <a:bodyPr wrap="square">
            <a:spAutoFit/>
          </a:bodyPr>
          <a:lstStyle/>
          <a:p>
            <a:pPr algn="ctr"/>
            <a:r>
              <a:rPr lang="ru-RU" sz="2400" dirty="0"/>
              <a:t>очень малая доля a-частиц отклонялась на углы более 90°. Этот результат нельзя было объяснить на основе модели Томсона, т.к. электрическое поле в "сплошном" атоме недостаточно сильно, чтобы отклонить быструю и массивную a-частицу на большой угол</a:t>
            </a:r>
            <a:r>
              <a:rPr lang="ru-RU" sz="2400" dirty="0" smtClean="0"/>
              <a:t>.</a:t>
            </a:r>
            <a:endParaRPr lang="en-US" sz="2400" dirty="0" smtClean="0"/>
          </a:p>
          <a:p>
            <a:pPr algn="ctr"/>
            <a:r>
              <a:rPr lang="ru-RU" sz="2400" dirty="0" smtClean="0"/>
              <a:t> </a:t>
            </a:r>
            <a:r>
              <a:rPr lang="ru-RU" sz="2400" dirty="0"/>
              <a:t>Чтобы объяснить результаты опытов по рассеянию a-частиц, Резерфорд предложил принципиально новую модель атома, напоминающую по строению Солнечную систему и получившую название планетарной</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428596" y="1443841"/>
            <a:ext cx="8429684" cy="3416320"/>
          </a:xfrm>
          <a:prstGeom prst="rect">
            <a:avLst/>
          </a:prstGeom>
        </p:spPr>
        <p:txBody>
          <a:bodyPr wrap="square">
            <a:spAutoFit/>
          </a:bodyPr>
          <a:lstStyle/>
          <a:p>
            <a:pPr algn="ctr"/>
            <a:r>
              <a:rPr lang="ru-RU" sz="2400" dirty="0"/>
              <a:t>В центре атома находится положительно заряженное ядро, размеры которого (~10</a:t>
            </a:r>
            <a:r>
              <a:rPr lang="ru-RU" sz="2400" baseline="30000" dirty="0"/>
              <a:t>-12</a:t>
            </a:r>
            <a:r>
              <a:rPr lang="ru-RU" sz="2400" i="1" dirty="0"/>
              <a:t>см</a:t>
            </a:r>
            <a:r>
              <a:rPr lang="ru-RU" sz="2400" dirty="0"/>
              <a:t>) очень малы по сравнению с размерами атома (~10</a:t>
            </a:r>
            <a:r>
              <a:rPr lang="ru-RU" sz="2400" baseline="30000" dirty="0"/>
              <a:t>-8</a:t>
            </a:r>
            <a:r>
              <a:rPr lang="ru-RU" sz="2400" dirty="0"/>
              <a:t> </a:t>
            </a:r>
            <a:r>
              <a:rPr lang="ru-RU" sz="2400" i="1" dirty="0"/>
              <a:t>см</a:t>
            </a:r>
            <a:r>
              <a:rPr lang="ru-RU" sz="2400" dirty="0"/>
              <a:t>)</a:t>
            </a:r>
            <a:r>
              <a:rPr lang="ru-RU" sz="2400" i="1" dirty="0"/>
              <a:t>, </a:t>
            </a:r>
            <a:r>
              <a:rPr lang="ru-RU" sz="2400" dirty="0"/>
              <a:t>а масса почти равна массе атома. Вокруг ядра движутся электроны, подобно планетам вокруг Солнца; число электронов в незаряженном (нейтральном) атоме таково, что их суммарный отрицательный заряд компенсирует (нейтрализует) положительный заряд ядра. Электроны должны двигаться вокруг ядра, в противном случае они упали бы на него под действием сил притяжения.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00034" y="1997839"/>
            <a:ext cx="8358246" cy="3046988"/>
          </a:xfrm>
          <a:prstGeom prst="rect">
            <a:avLst/>
          </a:prstGeom>
        </p:spPr>
        <p:txBody>
          <a:bodyPr wrap="square">
            <a:spAutoFit/>
          </a:bodyPr>
          <a:lstStyle/>
          <a:p>
            <a:pPr algn="ctr"/>
            <a:r>
              <a:rPr lang="ru-RU" sz="2400" dirty="0"/>
              <a:t>Различие между атомом и планетной системой состоит в том, что в последней действуют силы тяготения, </a:t>
            </a:r>
            <a:endParaRPr lang="en-US" sz="2400" dirty="0" smtClean="0"/>
          </a:p>
          <a:p>
            <a:pPr algn="ctr"/>
            <a:r>
              <a:rPr lang="ru-RU" sz="2400" dirty="0" smtClean="0"/>
              <a:t>а </a:t>
            </a:r>
            <a:r>
              <a:rPr lang="ru-RU" sz="2400" dirty="0"/>
              <a:t>в атоме - электрические (кулоновские) силы. </a:t>
            </a:r>
            <a:endParaRPr lang="en-US" sz="2400" dirty="0" smtClean="0"/>
          </a:p>
          <a:p>
            <a:pPr algn="ctr"/>
            <a:r>
              <a:rPr lang="ru-RU" sz="2400" dirty="0" smtClean="0"/>
              <a:t>Вблизи </a:t>
            </a:r>
            <a:r>
              <a:rPr lang="ru-RU" sz="2400" dirty="0"/>
              <a:t>ядра, которое можно рассматривать как точечный положительный заряд, существует очень сильное электрическое поле. Поэтому, пролетая вблизи ядра, положительно заряженные a-частицы (ядра гелия) испытывают сильное отклонение </a:t>
            </a:r>
            <a:r>
              <a:rPr lang="ru-RU" dirty="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428596" y="1997839"/>
            <a:ext cx="8429684" cy="3046988"/>
          </a:xfrm>
          <a:prstGeom prst="rect">
            <a:avLst/>
          </a:prstGeom>
        </p:spPr>
        <p:txBody>
          <a:bodyPr wrap="square">
            <a:spAutoFit/>
          </a:bodyPr>
          <a:lstStyle/>
          <a:p>
            <a:pPr algn="ctr"/>
            <a:r>
              <a:rPr lang="ru-RU" sz="2400" dirty="0"/>
              <a:t>В дальнейшем было выяснено (Г. </a:t>
            </a:r>
            <a:r>
              <a:rPr lang="ru-RU" sz="2400" dirty="0" err="1"/>
              <a:t>Мозли</a:t>
            </a:r>
            <a:r>
              <a:rPr lang="ru-RU" sz="2400" dirty="0"/>
              <a:t>), что заряд ядра возрастает от одного химического элемента к другому </a:t>
            </a:r>
            <a:endParaRPr lang="en-US" sz="2400" dirty="0" smtClean="0"/>
          </a:p>
          <a:p>
            <a:pPr algn="ctr"/>
            <a:r>
              <a:rPr lang="ru-RU" sz="2400" dirty="0" smtClean="0"/>
              <a:t>на </a:t>
            </a:r>
            <a:r>
              <a:rPr lang="ru-RU" sz="2400" dirty="0"/>
              <a:t>элементарную единицу заряда, равную заряду электрона (но с положительным знаком). </a:t>
            </a:r>
            <a:endParaRPr lang="en-US" sz="2400" dirty="0" smtClean="0"/>
          </a:p>
          <a:p>
            <a:pPr algn="ctr"/>
            <a:r>
              <a:rPr lang="ru-RU" sz="2400" dirty="0" smtClean="0"/>
              <a:t>Численно </a:t>
            </a:r>
            <a:r>
              <a:rPr lang="ru-RU" sz="2400" dirty="0"/>
              <a:t>заряд ядра атома, выраженный в единицах элементарного заряда е, </a:t>
            </a:r>
            <a:endParaRPr lang="en-US" sz="2400" dirty="0" smtClean="0"/>
          </a:p>
          <a:p>
            <a:pPr algn="ctr"/>
            <a:r>
              <a:rPr lang="ru-RU" sz="2400" dirty="0" smtClean="0"/>
              <a:t>равен </a:t>
            </a:r>
            <a:r>
              <a:rPr lang="ru-RU" sz="2400" dirty="0"/>
              <a:t>порядковому номеру соответствующего элемента в периодической системе</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857224" y="1720840"/>
            <a:ext cx="7215238" cy="4062651"/>
          </a:xfrm>
          <a:prstGeom prst="rect">
            <a:avLst/>
          </a:prstGeom>
        </p:spPr>
        <p:txBody>
          <a:bodyPr wrap="square">
            <a:spAutoFit/>
          </a:bodyPr>
          <a:lstStyle/>
          <a:p>
            <a:pPr algn="ctr"/>
            <a:r>
              <a:rPr lang="ru-RU" sz="2400" dirty="0"/>
              <a:t>Для проверки планетарной модели Резерфорд и его сотрудник Ч. Дарвин подсчитали угловое распределение a-частиц, рассеянных точечным ядром - центром кулоновских сил</a:t>
            </a:r>
            <a:r>
              <a:rPr lang="ru-RU" sz="2400" dirty="0" smtClean="0"/>
              <a:t>.</a:t>
            </a:r>
            <a:endParaRPr lang="en-US" sz="2400" dirty="0" smtClean="0"/>
          </a:p>
          <a:p>
            <a:pPr algn="ctr"/>
            <a:r>
              <a:rPr lang="ru-RU" sz="2400" dirty="0" smtClean="0"/>
              <a:t> </a:t>
            </a:r>
            <a:r>
              <a:rPr lang="ru-RU" sz="2400" dirty="0"/>
              <a:t>Полученный результат был проверен опытным путём - измерением числа a-частиц, рассеянных под разными углами. Результаты опыта в точности совпали с теоретическими расчётами, блестяще подтвердив тем самым планетарную модель атома Резерфорда.</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714348" y="1720840"/>
            <a:ext cx="8072494" cy="3416320"/>
          </a:xfrm>
          <a:prstGeom prst="rect">
            <a:avLst/>
          </a:prstGeom>
        </p:spPr>
        <p:txBody>
          <a:bodyPr wrap="square">
            <a:spAutoFit/>
          </a:bodyPr>
          <a:lstStyle/>
          <a:p>
            <a:pPr algn="ctr"/>
            <a:r>
              <a:rPr lang="ru-RU" sz="2400" dirty="0"/>
              <a:t>Однако планетарная модель атома натолкнулась на принципиальные трудности. Согласно классической электродинамике, заряженная частица, движущаяся с ускорением, непрерывно излучает электромагнитную энергию. Поэтому электроны, двигаясь вокруг ядра, т. е. ускоренно, должны были бы непрерывно терять энергию на излучение. Но при этом они за ничтожную долю секунды потеряли бы всю свою кинетическую энергию </a:t>
            </a:r>
            <a:endParaRPr lang="en-US" sz="2400" dirty="0" smtClean="0"/>
          </a:p>
          <a:p>
            <a:pPr algn="ctr"/>
            <a:r>
              <a:rPr lang="ru-RU" sz="2400" dirty="0" smtClean="0"/>
              <a:t>и </a:t>
            </a:r>
            <a:r>
              <a:rPr lang="ru-RU" sz="2400" dirty="0"/>
              <a:t>упали бы на ядро</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642910" y="1582341"/>
            <a:ext cx="8143932" cy="3416320"/>
          </a:xfrm>
          <a:prstGeom prst="rect">
            <a:avLst/>
          </a:prstGeom>
        </p:spPr>
        <p:txBody>
          <a:bodyPr wrap="square">
            <a:spAutoFit/>
          </a:bodyPr>
          <a:lstStyle/>
          <a:p>
            <a:pPr algn="ctr"/>
            <a:r>
              <a:rPr lang="ru-RU" sz="2400" dirty="0"/>
              <a:t>Другая трудность, связанная также с излучением, состояла в следующем: если принять (в соответствии с классической электродинамикой), что частота излучаемого электроном света равна частоте колебаний электрона в атоме (т. е. числу оборотов, совершаемых им по своей орбите в одну секунду) или имеет кратное ей значение, то излучаемый свет по мере приближения электрона к ядру должен был бы непрерывно изменять свою частоту, и спектр излучаемого им света должен быть сплошным</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285720" y="1859340"/>
            <a:ext cx="8358246" cy="3046988"/>
          </a:xfrm>
          <a:prstGeom prst="rect">
            <a:avLst/>
          </a:prstGeom>
        </p:spPr>
        <p:txBody>
          <a:bodyPr wrap="square">
            <a:spAutoFit/>
          </a:bodyPr>
          <a:lstStyle/>
          <a:p>
            <a:pPr algn="ctr"/>
            <a:r>
              <a:rPr lang="ru-RU" dirty="0"/>
              <a:t>. </a:t>
            </a:r>
            <a:r>
              <a:rPr lang="ru-RU" sz="2400" dirty="0"/>
              <a:t>Но это противоречит опыту. Атом излучает световые волны вполне определённых частот, типичных для данного химического элемента, и характеризуется спектром, состоящим из отдельных спектральных линий - линейчатым спектром. В линейчатых спектрах элементов был экспериментально установлен ряд закономерностей, первая из которых была открыта швейцарским </a:t>
            </a:r>
            <a:endParaRPr lang="en-US" sz="2400" dirty="0" smtClean="0"/>
          </a:p>
          <a:p>
            <a:pPr algn="ctr"/>
            <a:r>
              <a:rPr lang="ru-RU" sz="2400" dirty="0" smtClean="0"/>
              <a:t>учёным </a:t>
            </a:r>
            <a:r>
              <a:rPr lang="ru-RU" sz="2400" dirty="0"/>
              <a:t>И. </a:t>
            </a:r>
            <a:r>
              <a:rPr lang="ru-RU" sz="2400" dirty="0" err="1"/>
              <a:t>Бальмером</a:t>
            </a:r>
            <a:r>
              <a:rPr lang="ru-RU" sz="2400" dirty="0"/>
              <a:t> (1885) в спектре водорода.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1582341"/>
            <a:ext cx="8786842" cy="3416320"/>
          </a:xfrm>
          <a:prstGeom prst="rect">
            <a:avLst/>
          </a:prstGeom>
        </p:spPr>
        <p:txBody>
          <a:bodyPr wrap="square">
            <a:spAutoFit/>
          </a:bodyPr>
          <a:lstStyle/>
          <a:p>
            <a:pPr algn="ctr"/>
            <a:r>
              <a:rPr lang="ru-RU" sz="2400" dirty="0"/>
              <a:t>Наиболее общая закономерность - комбинационный принцип - была найдена австрийским учёным В. Ритцем (1908</a:t>
            </a:r>
            <a:r>
              <a:rPr lang="ru-RU" sz="2400" dirty="0" smtClean="0"/>
              <a:t>).</a:t>
            </a:r>
            <a:endParaRPr lang="en-US" sz="2400" dirty="0" smtClean="0"/>
          </a:p>
          <a:p>
            <a:pPr algn="ctr"/>
            <a:r>
              <a:rPr lang="ru-RU" sz="2400" dirty="0" smtClean="0"/>
              <a:t> </a:t>
            </a:r>
            <a:r>
              <a:rPr lang="ru-RU" sz="2400" dirty="0"/>
              <a:t>Этот принцип можно сформулировать следующим образом: </a:t>
            </a:r>
            <a:endParaRPr lang="en-US" sz="2400" dirty="0" smtClean="0"/>
          </a:p>
          <a:p>
            <a:pPr algn="ctr"/>
            <a:r>
              <a:rPr lang="ru-RU" sz="2400" dirty="0" smtClean="0"/>
              <a:t>для </a:t>
            </a:r>
            <a:r>
              <a:rPr lang="ru-RU" sz="2400" dirty="0"/>
              <a:t>атомов каждого элемента можно найти последовательность чисел </a:t>
            </a:r>
            <a:r>
              <a:rPr lang="ru-RU" sz="2400" i="1" dirty="0"/>
              <a:t>T</a:t>
            </a:r>
            <a:r>
              <a:rPr lang="ru-RU" sz="2400" baseline="-25000" dirty="0"/>
              <a:t>1</a:t>
            </a:r>
            <a:r>
              <a:rPr lang="ru-RU" sz="2400" dirty="0"/>
              <a:t>,</a:t>
            </a:r>
            <a:r>
              <a:rPr lang="ru-RU" sz="2400" i="1" dirty="0"/>
              <a:t> T</a:t>
            </a:r>
            <a:r>
              <a:rPr lang="ru-RU" sz="2400" baseline="-25000" dirty="0"/>
              <a:t>2</a:t>
            </a:r>
            <a:r>
              <a:rPr lang="ru-RU" sz="2400" dirty="0"/>
              <a:t>,</a:t>
            </a:r>
            <a:r>
              <a:rPr lang="ru-RU" sz="2400" i="1" dirty="0"/>
              <a:t> T</a:t>
            </a:r>
            <a:r>
              <a:rPr lang="ru-RU" sz="2400" baseline="-25000" dirty="0"/>
              <a:t>3</a:t>
            </a:r>
            <a:r>
              <a:rPr lang="ru-RU" sz="2400" dirty="0"/>
              <a:t>,... - т. н. спектральных термов, таких, что частота </a:t>
            </a:r>
            <a:r>
              <a:rPr lang="ru-RU" sz="2400" i="1" dirty="0" err="1"/>
              <a:t>v</a:t>
            </a:r>
            <a:r>
              <a:rPr lang="ru-RU" sz="2400" dirty="0"/>
              <a:t> каждой спектральной линии данного элемента выражается в виде разности двух термов: </a:t>
            </a:r>
            <a:r>
              <a:rPr lang="ru-RU" sz="2400" i="1" dirty="0" err="1"/>
              <a:t>v</a:t>
            </a:r>
            <a:r>
              <a:rPr lang="ru-RU" sz="2400" dirty="0"/>
              <a:t> = </a:t>
            </a:r>
            <a:r>
              <a:rPr lang="ru-RU" sz="2400" i="1" dirty="0" err="1"/>
              <a:t>T</a:t>
            </a:r>
            <a:r>
              <a:rPr lang="ru-RU" sz="2400" baseline="-25000" dirty="0" err="1"/>
              <a:t>k</a:t>
            </a:r>
            <a:r>
              <a:rPr lang="ru-RU" sz="2400" i="1" dirty="0"/>
              <a:t> - </a:t>
            </a:r>
            <a:r>
              <a:rPr lang="ru-RU" sz="2400" i="1" dirty="0" err="1"/>
              <a:t>T</a:t>
            </a:r>
            <a:r>
              <a:rPr lang="ru-RU" sz="2400" baseline="-25000" dirty="0" err="1"/>
              <a:t>i</a:t>
            </a:r>
            <a:r>
              <a:rPr lang="ru-RU" sz="2400" i="1" dirty="0"/>
              <a:t>. </a:t>
            </a:r>
            <a:r>
              <a:rPr lang="ru-RU" sz="2400" dirty="0"/>
              <a:t>Для атома водорода терм </a:t>
            </a:r>
            <a:r>
              <a:rPr lang="ru-RU" sz="2400" i="1" dirty="0" err="1"/>
              <a:t>T</a:t>
            </a:r>
            <a:r>
              <a:rPr lang="ru-RU" sz="2400" i="1" baseline="-25000" dirty="0" err="1"/>
              <a:t>n</a:t>
            </a:r>
            <a:r>
              <a:rPr lang="ru-RU" sz="2400" dirty="0"/>
              <a:t> = </a:t>
            </a:r>
            <a:r>
              <a:rPr lang="ru-RU" sz="2400" i="1" dirty="0"/>
              <a:t>R/n</a:t>
            </a:r>
            <a:r>
              <a:rPr lang="ru-RU" sz="2400" i="1" baseline="30000" dirty="0"/>
              <a:t>2</a:t>
            </a:r>
            <a:r>
              <a:rPr lang="ru-RU" sz="2400" i="1" dirty="0"/>
              <a:t>,</a:t>
            </a:r>
            <a:r>
              <a:rPr lang="ru-RU" sz="2400" dirty="0"/>
              <a:t> где </a:t>
            </a:r>
            <a:r>
              <a:rPr lang="ru-RU" sz="2400" i="1" dirty="0" err="1"/>
              <a:t>n</a:t>
            </a:r>
            <a:r>
              <a:rPr lang="ru-RU" sz="2400" i="1" dirty="0"/>
              <a:t> -</a:t>
            </a:r>
            <a:r>
              <a:rPr lang="ru-RU" sz="2400" dirty="0"/>
              <a:t>целое число, принимающее значение </a:t>
            </a:r>
            <a:r>
              <a:rPr lang="ru-RU" sz="2400" i="1" dirty="0" err="1"/>
              <a:t>n</a:t>
            </a:r>
            <a:r>
              <a:rPr lang="ru-RU" sz="2400" dirty="0"/>
              <a:t> = 1, 2, 3,..., </a:t>
            </a:r>
            <a:r>
              <a:rPr lang="ru-RU" sz="2400" dirty="0" err="1"/>
              <a:t>a</a:t>
            </a:r>
            <a:r>
              <a:rPr lang="ru-RU" sz="2400" dirty="0"/>
              <a:t> </a:t>
            </a:r>
            <a:r>
              <a:rPr lang="ru-RU" sz="2400" i="1" dirty="0"/>
              <a:t>R - </a:t>
            </a:r>
            <a:r>
              <a:rPr lang="ru-RU" sz="2400" dirty="0"/>
              <a:t>т</a:t>
            </a:r>
            <a:r>
              <a:rPr lang="ru-RU" sz="2400" i="1" dirty="0"/>
              <a:t>.</a:t>
            </a:r>
            <a:r>
              <a:rPr lang="ru-RU" sz="2400" dirty="0"/>
              <a:t> н. постоянная Ридберга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1582341"/>
            <a:ext cx="8429684" cy="4154984"/>
          </a:xfrm>
          <a:prstGeom prst="rect">
            <a:avLst/>
          </a:prstGeom>
        </p:spPr>
        <p:txBody>
          <a:bodyPr wrap="square">
            <a:spAutoFit/>
          </a:bodyPr>
          <a:lstStyle/>
          <a:p>
            <a:pPr algn="ctr"/>
            <a:r>
              <a:rPr lang="ru-RU" sz="2400" dirty="0"/>
              <a:t>в рамках модели атома Резерфорда </a:t>
            </a:r>
            <a:endParaRPr lang="en-US" sz="2400" dirty="0" smtClean="0"/>
          </a:p>
          <a:p>
            <a:pPr algn="ctr"/>
            <a:r>
              <a:rPr lang="ru-RU" sz="2400" dirty="0" smtClean="0"/>
              <a:t>не </a:t>
            </a:r>
            <a:r>
              <a:rPr lang="ru-RU" sz="2400" dirty="0"/>
              <a:t>могли быть объяснены устойчивость атома </a:t>
            </a:r>
            <a:endParaRPr lang="en-US" sz="2400" dirty="0" smtClean="0"/>
          </a:p>
          <a:p>
            <a:pPr algn="ctr"/>
            <a:r>
              <a:rPr lang="ru-RU" sz="2400" dirty="0" smtClean="0"/>
              <a:t>по </a:t>
            </a:r>
            <a:r>
              <a:rPr lang="ru-RU" sz="2400" dirty="0"/>
              <a:t>отношению к излучению </a:t>
            </a:r>
            <a:r>
              <a:rPr lang="ru-RU" sz="2400" dirty="0" smtClean="0"/>
              <a:t>и</a:t>
            </a:r>
            <a:endParaRPr lang="en-US" sz="2400" dirty="0" smtClean="0"/>
          </a:p>
          <a:p>
            <a:pPr algn="ctr"/>
            <a:r>
              <a:rPr lang="ru-RU" sz="2400" dirty="0" smtClean="0"/>
              <a:t> </a:t>
            </a:r>
            <a:r>
              <a:rPr lang="ru-RU" sz="2400" dirty="0"/>
              <a:t>линейчатые спектры его излучения. </a:t>
            </a:r>
            <a:endParaRPr lang="en-US" sz="2400" dirty="0" smtClean="0"/>
          </a:p>
          <a:p>
            <a:pPr algn="ctr"/>
            <a:r>
              <a:rPr lang="ru-RU" sz="2400" dirty="0" smtClean="0"/>
              <a:t>На </a:t>
            </a:r>
            <a:r>
              <a:rPr lang="ru-RU" sz="2400" dirty="0"/>
              <a:t>её основе не могли быть объяснены и законы теплового излучения, и законы фотоэлектрических явлений, </a:t>
            </a:r>
            <a:endParaRPr lang="en-US" sz="2400" dirty="0" smtClean="0"/>
          </a:p>
          <a:p>
            <a:pPr algn="ctr"/>
            <a:r>
              <a:rPr lang="ru-RU" sz="2400" dirty="0" smtClean="0"/>
              <a:t>которые </a:t>
            </a:r>
            <a:r>
              <a:rPr lang="ru-RU" sz="2400" dirty="0"/>
              <a:t>возникают при взаимодействии излучения с веществом. </a:t>
            </a:r>
            <a:endParaRPr lang="en-US" sz="2400" dirty="0" smtClean="0"/>
          </a:p>
          <a:p>
            <a:pPr algn="ctr"/>
            <a:r>
              <a:rPr lang="ru-RU" sz="2400" dirty="0" smtClean="0"/>
              <a:t>Эти </a:t>
            </a:r>
            <a:r>
              <a:rPr lang="ru-RU" sz="2400" dirty="0"/>
              <a:t>законы оказалось возможным объяснить, исходя из совершенно новых - квантовых- представлений, впервые введённых немецким физиком М. </a:t>
            </a:r>
            <a:r>
              <a:rPr lang="ru-RU" sz="2400" b="1" dirty="0"/>
              <a:t>Планком</a:t>
            </a:r>
            <a:r>
              <a:rPr lang="ru-RU" sz="2400" dirty="0"/>
              <a:t> (1900).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285720" y="1859340"/>
            <a:ext cx="8572560" cy="3416320"/>
          </a:xfrm>
          <a:prstGeom prst="rect">
            <a:avLst/>
          </a:prstGeom>
        </p:spPr>
        <p:txBody>
          <a:bodyPr wrap="square">
            <a:spAutoFit/>
          </a:bodyPr>
          <a:lstStyle/>
          <a:p>
            <a:pPr algn="ctr"/>
            <a:r>
              <a:rPr lang="ru-RU" sz="2400" dirty="0" smtClean="0"/>
              <a:t> </a:t>
            </a:r>
            <a:r>
              <a:rPr lang="ru-RU" sz="2400" dirty="0"/>
              <a:t>Для вывода закона распределения энергии в спектре теплового излучения - </a:t>
            </a:r>
            <a:r>
              <a:rPr lang="ru-RU" sz="2400" dirty="0" err="1"/>
              <a:t>излучения</a:t>
            </a:r>
            <a:r>
              <a:rPr lang="ru-RU" sz="2400" dirty="0"/>
              <a:t> нагретых тел </a:t>
            </a:r>
            <a:r>
              <a:rPr lang="ru-RU" sz="2400" dirty="0" smtClean="0"/>
              <a:t>– </a:t>
            </a:r>
            <a:endParaRPr lang="en-US" sz="2400" dirty="0" smtClean="0"/>
          </a:p>
          <a:p>
            <a:pPr algn="ctr"/>
            <a:r>
              <a:rPr lang="ru-RU" sz="2400" dirty="0" smtClean="0"/>
              <a:t>Планк </a:t>
            </a:r>
            <a:r>
              <a:rPr lang="ru-RU" sz="2400" dirty="0"/>
              <a:t>предположил, что атомы вещества испускают электромагнитную энергию (свет) в виде отдельных порций - квантов света, </a:t>
            </a:r>
            <a:endParaRPr lang="en-US" sz="2400" dirty="0" smtClean="0"/>
          </a:p>
          <a:p>
            <a:pPr algn="ctr"/>
            <a:r>
              <a:rPr lang="ru-RU" sz="2400" dirty="0" smtClean="0"/>
              <a:t>энергия </a:t>
            </a:r>
            <a:r>
              <a:rPr lang="ru-RU" sz="2400" dirty="0"/>
              <a:t>которых пропорциональна </a:t>
            </a:r>
            <a:r>
              <a:rPr lang="ru-RU" sz="2400" i="1" dirty="0" err="1"/>
              <a:t>v</a:t>
            </a:r>
            <a:r>
              <a:rPr lang="ru-RU" sz="2400" dirty="0"/>
              <a:t> (частоте излучения): </a:t>
            </a:r>
            <a:endParaRPr lang="en-US" sz="2400" dirty="0" smtClean="0"/>
          </a:p>
          <a:p>
            <a:pPr algn="ctr"/>
            <a:r>
              <a:rPr lang="ru-RU" sz="2400" i="1" dirty="0" smtClean="0"/>
              <a:t>E </a:t>
            </a:r>
            <a:r>
              <a:rPr lang="ru-RU" sz="2400" i="1" dirty="0"/>
              <a:t>= </a:t>
            </a:r>
            <a:r>
              <a:rPr lang="ru-RU" sz="2400" i="1" dirty="0" err="1"/>
              <a:t>hv</a:t>
            </a:r>
            <a:r>
              <a:rPr lang="ru-RU" sz="2400" i="1" dirty="0" smtClean="0"/>
              <a:t>,</a:t>
            </a:r>
            <a:endParaRPr lang="en-US" sz="2400" i="1" dirty="0" smtClean="0"/>
          </a:p>
          <a:p>
            <a:pPr algn="ctr"/>
            <a:r>
              <a:rPr lang="ru-RU" sz="2400" dirty="0"/>
              <a:t> где </a:t>
            </a:r>
            <a:r>
              <a:rPr lang="ru-RU" sz="2400" i="1" dirty="0" err="1"/>
              <a:t>h</a:t>
            </a:r>
            <a:r>
              <a:rPr lang="ru-RU" sz="2400" i="1" dirty="0"/>
              <a:t> -</a:t>
            </a:r>
            <a:r>
              <a:rPr lang="ru-RU" sz="2400" dirty="0"/>
              <a:t> постоянная, характерная для квантовой теории и получившая название </a:t>
            </a:r>
            <a:r>
              <a:rPr lang="ru-RU" sz="2400" b="1" dirty="0"/>
              <a:t>Планка постоянной</a:t>
            </a:r>
            <a:r>
              <a:rPr lang="ru-RU" sz="2400" dirty="0"/>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00034" y="1997839"/>
            <a:ext cx="8286808" cy="3785652"/>
          </a:xfrm>
          <a:prstGeom prst="rect">
            <a:avLst/>
          </a:prstGeom>
        </p:spPr>
        <p:txBody>
          <a:bodyPr wrap="square">
            <a:spAutoFit/>
          </a:bodyPr>
          <a:lstStyle/>
          <a:p>
            <a:pPr algn="ctr"/>
            <a:r>
              <a:rPr lang="ru-RU" sz="2400" dirty="0"/>
              <a:t>В 1905 А. Эйнштейн дал квантовое объяснение фотоэлектрических явлений, согласно которому </a:t>
            </a:r>
            <a:endParaRPr lang="en-US" sz="2400" dirty="0" smtClean="0"/>
          </a:p>
          <a:p>
            <a:pPr algn="ctr"/>
            <a:r>
              <a:rPr lang="ru-RU" sz="2400" dirty="0" smtClean="0"/>
              <a:t>энергия </a:t>
            </a:r>
            <a:r>
              <a:rPr lang="ru-RU" sz="2400" dirty="0"/>
              <a:t>кванта </a:t>
            </a:r>
            <a:r>
              <a:rPr lang="ru-RU" sz="2400" i="1" dirty="0" err="1"/>
              <a:t>hv</a:t>
            </a:r>
            <a:r>
              <a:rPr lang="ru-RU" sz="2400" dirty="0"/>
              <a:t> идёт на вырывание электрона из металла -</a:t>
            </a:r>
            <a:r>
              <a:rPr lang="ru-RU" sz="2400" b="1" dirty="0"/>
              <a:t>работа выхода</a:t>
            </a:r>
            <a:r>
              <a:rPr lang="ru-RU" sz="2400" dirty="0"/>
              <a:t> Р - и на сообщение ему кинетическую энергии </a:t>
            </a:r>
            <a:r>
              <a:rPr lang="ru-RU" sz="2400" i="1" dirty="0" err="1"/>
              <a:t>Т</a:t>
            </a:r>
            <a:r>
              <a:rPr lang="ru-RU" sz="2400" baseline="-25000" dirty="0" err="1"/>
              <a:t>кин</a:t>
            </a:r>
            <a:r>
              <a:rPr lang="ru-RU" sz="2400" dirty="0"/>
              <a:t>; </a:t>
            </a:r>
            <a:endParaRPr lang="en-US" sz="2400" dirty="0" smtClean="0"/>
          </a:p>
          <a:p>
            <a:pPr algn="ctr"/>
            <a:r>
              <a:rPr lang="ru-RU" sz="2400" i="1" dirty="0" err="1" smtClean="0"/>
              <a:t>hv</a:t>
            </a:r>
            <a:r>
              <a:rPr lang="ru-RU" sz="2400" dirty="0"/>
              <a:t> = </a:t>
            </a:r>
            <a:r>
              <a:rPr lang="ru-RU" sz="2400" i="1" dirty="0"/>
              <a:t>Р</a:t>
            </a:r>
            <a:r>
              <a:rPr lang="ru-RU" sz="2400" dirty="0"/>
              <a:t> + </a:t>
            </a:r>
            <a:r>
              <a:rPr lang="ru-RU" sz="2400" dirty="0" err="1"/>
              <a:t>T</a:t>
            </a:r>
            <a:r>
              <a:rPr lang="ru-RU" sz="2400" baseline="-25000" dirty="0" err="1"/>
              <a:t>кин</a:t>
            </a:r>
            <a:r>
              <a:rPr lang="ru-RU" sz="2400" dirty="0"/>
              <a:t>. </a:t>
            </a:r>
            <a:endParaRPr lang="en-US" sz="2400" dirty="0" smtClean="0"/>
          </a:p>
          <a:p>
            <a:pPr algn="ctr"/>
            <a:r>
              <a:rPr lang="ru-RU" sz="2400" dirty="0" smtClean="0"/>
              <a:t>При </a:t>
            </a:r>
            <a:r>
              <a:rPr lang="ru-RU" sz="2400" dirty="0"/>
              <a:t>этом Эйнштейн ввёл понятие о квантах света как особого рода частицах; эти частицы впоследствии получили название </a:t>
            </a:r>
            <a:r>
              <a:rPr lang="ru-RU" sz="2400" b="1" dirty="0"/>
              <a:t>фотонов</a:t>
            </a:r>
            <a:r>
              <a:rPr lang="ru-RU" sz="2400" dirty="0"/>
              <a:t>.</a:t>
            </a:r>
            <a:br>
              <a:rPr lang="ru-RU" sz="2400" dirty="0"/>
            </a:br>
            <a:endParaRPr lang="ru-RU"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928662" y="2274838"/>
            <a:ext cx="6929486" cy="2585323"/>
          </a:xfrm>
          <a:prstGeom prst="rect">
            <a:avLst/>
          </a:prstGeom>
        </p:spPr>
        <p:txBody>
          <a:bodyPr wrap="square">
            <a:spAutoFit/>
          </a:bodyPr>
          <a:lstStyle/>
          <a:p>
            <a:pPr algn="ctr"/>
            <a:r>
              <a:rPr lang="ru-RU" sz="2400" dirty="0"/>
              <a:t>Противоречия модели Резерфорда оказалось возможным разрешить, лишь отказавшись от ряда привычных представлений классической физики. Важнейший шаг в построении теории атома был сделан датским физиком </a:t>
            </a:r>
            <a:endParaRPr lang="en-US" sz="2400" dirty="0" smtClean="0"/>
          </a:p>
          <a:p>
            <a:pPr algn="ctr"/>
            <a:r>
              <a:rPr lang="ru-RU" sz="2400" dirty="0" smtClean="0"/>
              <a:t>Н</a:t>
            </a:r>
            <a:r>
              <a:rPr lang="ru-RU" sz="2400" dirty="0"/>
              <a:t>. Бором (1913).</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857232"/>
            <a:ext cx="8358246" cy="5539978"/>
          </a:xfrm>
          <a:prstGeom prst="rect">
            <a:avLst/>
          </a:prstGeom>
        </p:spPr>
        <p:txBody>
          <a:bodyPr wrap="square">
            <a:spAutoFit/>
          </a:bodyPr>
          <a:lstStyle/>
          <a:p>
            <a:pPr algn="ctr"/>
            <a:r>
              <a:rPr lang="ru-RU" sz="2400" dirty="0"/>
              <a:t>В основу квантовой теории атома Бор положил 2 постулата, характеризующих те свойства атома, которые не укладывались в рамки классической физики</a:t>
            </a:r>
            <a:r>
              <a:rPr lang="ru-RU" sz="2400" dirty="0" smtClean="0"/>
              <a:t>.</a:t>
            </a:r>
            <a:endParaRPr lang="en-US" sz="2400" dirty="0" smtClean="0"/>
          </a:p>
          <a:p>
            <a:pPr algn="ctr"/>
            <a:r>
              <a:rPr lang="ru-RU" sz="2400" dirty="0" smtClean="0"/>
              <a:t> </a:t>
            </a:r>
            <a:r>
              <a:rPr lang="ru-RU" sz="2400" dirty="0"/>
              <a:t>Эти постулаты Бора могут быть сформулированы следующим образом:</a:t>
            </a:r>
            <a:br>
              <a:rPr lang="ru-RU" sz="2400" dirty="0"/>
            </a:br>
            <a:r>
              <a:rPr lang="ru-RU" sz="2400" dirty="0"/>
              <a:t/>
            </a:r>
            <a:br>
              <a:rPr lang="ru-RU" sz="2400" dirty="0"/>
            </a:br>
            <a:r>
              <a:rPr lang="ru-RU" sz="2400" dirty="0"/>
              <a:t>1. Существование стационарных состояний. </a:t>
            </a:r>
            <a:endParaRPr lang="en-US" sz="2400" dirty="0" smtClean="0"/>
          </a:p>
          <a:p>
            <a:pPr algn="ctr"/>
            <a:r>
              <a:rPr lang="ru-RU" sz="2400" dirty="0" smtClean="0"/>
              <a:t>Атом </a:t>
            </a:r>
            <a:r>
              <a:rPr lang="ru-RU" sz="2400" dirty="0"/>
              <a:t>не излучает и является устойчивым лишь в некоторых стационарных (неизменных во времени) состояниях, соответствующих дискретному (прерывному) ряду "дозволенных" значений энергии </a:t>
            </a:r>
            <a:r>
              <a:rPr lang="ru-RU" sz="2400" i="1" dirty="0"/>
              <a:t>E</a:t>
            </a:r>
            <a:r>
              <a:rPr lang="ru-RU" sz="2400" baseline="-25000" dirty="0"/>
              <a:t>1</a:t>
            </a:r>
            <a:r>
              <a:rPr lang="ru-RU" sz="2400" i="1" dirty="0"/>
              <a:t>, E</a:t>
            </a:r>
            <a:r>
              <a:rPr lang="ru-RU" sz="2400" baseline="-25000" dirty="0"/>
              <a:t>2</a:t>
            </a:r>
            <a:r>
              <a:rPr lang="ru-RU" sz="2400" i="1" dirty="0"/>
              <a:t>, E</a:t>
            </a:r>
            <a:r>
              <a:rPr lang="ru-RU" sz="2400" baseline="-25000" dirty="0"/>
              <a:t>3</a:t>
            </a:r>
            <a:r>
              <a:rPr lang="ru-RU" sz="2400" i="1" dirty="0"/>
              <a:t>,</a:t>
            </a:r>
            <a:r>
              <a:rPr lang="ru-RU" sz="2400" dirty="0"/>
              <a:t> </a:t>
            </a:r>
            <a:r>
              <a:rPr lang="ru-RU" sz="2400" i="1" dirty="0"/>
              <a:t>E</a:t>
            </a:r>
            <a:r>
              <a:rPr lang="ru-RU" sz="2400" baseline="-25000" dirty="0"/>
              <a:t>4</a:t>
            </a:r>
            <a:r>
              <a:rPr lang="ru-RU" sz="2400" dirty="0" smtClean="0"/>
              <a:t>,...</a:t>
            </a:r>
            <a:endParaRPr lang="en-US" sz="2400" dirty="0" smtClean="0"/>
          </a:p>
          <a:p>
            <a:pPr algn="ctr"/>
            <a:r>
              <a:rPr lang="ru-RU" sz="2400" dirty="0" smtClean="0"/>
              <a:t> </a:t>
            </a:r>
            <a:r>
              <a:rPr lang="ru-RU" sz="2400" dirty="0"/>
              <a:t>Любое изменение энергии связано с квантовым (скачкообразным) переходом из одного стационарного состояния в другое.</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1443841"/>
            <a:ext cx="8429684" cy="4431983"/>
          </a:xfrm>
          <a:prstGeom prst="rect">
            <a:avLst/>
          </a:prstGeom>
        </p:spPr>
        <p:txBody>
          <a:bodyPr wrap="square">
            <a:spAutoFit/>
          </a:bodyPr>
          <a:lstStyle/>
          <a:p>
            <a:pPr algn="ctr"/>
            <a:r>
              <a:rPr lang="ru-RU" sz="2400" dirty="0"/>
              <a:t>2. Условие частот излучения </a:t>
            </a:r>
            <a:endParaRPr lang="en-US" sz="2400" dirty="0" smtClean="0"/>
          </a:p>
          <a:p>
            <a:pPr algn="ctr"/>
            <a:r>
              <a:rPr lang="ru-RU" sz="2400" dirty="0" smtClean="0"/>
              <a:t>(</a:t>
            </a:r>
            <a:r>
              <a:rPr lang="ru-RU" sz="2400" dirty="0"/>
              <a:t>квантовых переходов с излучением). </a:t>
            </a:r>
            <a:endParaRPr lang="en-US" sz="2400" dirty="0" smtClean="0"/>
          </a:p>
          <a:p>
            <a:pPr algn="ctr"/>
            <a:r>
              <a:rPr lang="ru-RU" sz="2400" dirty="0" smtClean="0"/>
              <a:t>При </a:t>
            </a:r>
            <a:r>
              <a:rPr lang="ru-RU" sz="2400" dirty="0"/>
              <a:t>переходе из одного стационарного состояния с энергией </a:t>
            </a:r>
            <a:r>
              <a:rPr lang="ru-RU" sz="2400" i="1" dirty="0" err="1"/>
              <a:t>E</a:t>
            </a:r>
            <a:r>
              <a:rPr lang="ru-RU" sz="2400" baseline="-25000" dirty="0" err="1"/>
              <a:t>i</a:t>
            </a:r>
            <a:r>
              <a:rPr lang="ru-RU" sz="2400" dirty="0"/>
              <a:t> в другое с энергией </a:t>
            </a:r>
            <a:r>
              <a:rPr lang="ru-RU" sz="2400" i="1" dirty="0" err="1"/>
              <a:t>E</a:t>
            </a:r>
            <a:r>
              <a:rPr lang="ru-RU" sz="2400" baseline="-25000" dirty="0" err="1"/>
              <a:t>k</a:t>
            </a:r>
            <a:r>
              <a:rPr lang="ru-RU" sz="2400" dirty="0"/>
              <a:t> </a:t>
            </a:r>
            <a:endParaRPr lang="en-US" sz="2400" dirty="0" smtClean="0"/>
          </a:p>
          <a:p>
            <a:pPr algn="ctr"/>
            <a:r>
              <a:rPr lang="ru-RU" sz="2400" dirty="0" smtClean="0"/>
              <a:t>атом </a:t>
            </a:r>
            <a:r>
              <a:rPr lang="ru-RU" sz="2400" dirty="0"/>
              <a:t>испускает или поглощает свет определённой частоты </a:t>
            </a:r>
            <a:endParaRPr lang="en-US" sz="2400" dirty="0" smtClean="0"/>
          </a:p>
          <a:p>
            <a:pPr algn="ctr"/>
            <a:r>
              <a:rPr lang="ru-RU" sz="2400" i="1" dirty="0" err="1" smtClean="0"/>
              <a:t>v</a:t>
            </a:r>
            <a:r>
              <a:rPr lang="ru-RU" sz="2400" dirty="0"/>
              <a:t> в виде кванта излучения (фотона) </a:t>
            </a:r>
            <a:endParaRPr lang="en-US" sz="2400" dirty="0" smtClean="0"/>
          </a:p>
          <a:p>
            <a:pPr algn="ctr"/>
            <a:r>
              <a:rPr lang="ru-RU" sz="2400" i="1" dirty="0" err="1" smtClean="0"/>
              <a:t>hv</a:t>
            </a:r>
            <a:r>
              <a:rPr lang="ru-RU" sz="2400" i="1" dirty="0"/>
              <a:t>, </a:t>
            </a:r>
            <a:r>
              <a:rPr lang="ru-RU" sz="2400" dirty="0"/>
              <a:t>согласно соотношению </a:t>
            </a:r>
            <a:r>
              <a:rPr lang="ru-RU" sz="2400" i="1" dirty="0" err="1"/>
              <a:t>hv</a:t>
            </a:r>
            <a:r>
              <a:rPr lang="ru-RU" sz="2400" i="1" dirty="0"/>
              <a:t> = </a:t>
            </a:r>
            <a:r>
              <a:rPr lang="ru-RU" sz="2400" i="1" dirty="0" err="1"/>
              <a:t>E</a:t>
            </a:r>
            <a:r>
              <a:rPr lang="ru-RU" sz="2400" baseline="-25000" dirty="0" err="1"/>
              <a:t>i</a:t>
            </a:r>
            <a:r>
              <a:rPr lang="ru-RU" sz="2400" i="1" dirty="0"/>
              <a:t> - </a:t>
            </a:r>
            <a:r>
              <a:rPr lang="ru-RU" sz="2400" i="1" dirty="0" err="1"/>
              <a:t>E</a:t>
            </a:r>
            <a:r>
              <a:rPr lang="ru-RU" sz="2400" baseline="-25000" dirty="0" err="1"/>
              <a:t>k</a:t>
            </a:r>
            <a:r>
              <a:rPr lang="ru-RU" sz="2400" i="1" dirty="0" smtClean="0"/>
              <a:t>.</a:t>
            </a:r>
            <a:endParaRPr lang="en-US" sz="2400" i="1" dirty="0" smtClean="0"/>
          </a:p>
          <a:p>
            <a:pPr algn="ctr"/>
            <a:r>
              <a:rPr lang="ru-RU" sz="2400" dirty="0"/>
              <a:t> При испускании атом переходит из состояния с большей энергией </a:t>
            </a:r>
            <a:r>
              <a:rPr lang="ru-RU" sz="2400" i="1" dirty="0" err="1"/>
              <a:t>E</a:t>
            </a:r>
            <a:r>
              <a:rPr lang="ru-RU" sz="2400" baseline="-25000" dirty="0" err="1"/>
              <a:t>i</a:t>
            </a:r>
            <a:r>
              <a:rPr lang="ru-RU" sz="2400" dirty="0"/>
              <a:t> в состояние с меньшей энергией </a:t>
            </a:r>
            <a:r>
              <a:rPr lang="ru-RU" sz="2400" i="1" dirty="0" err="1"/>
              <a:t>E</a:t>
            </a:r>
            <a:r>
              <a:rPr lang="ru-RU" sz="2400" baseline="-25000" dirty="0" err="1"/>
              <a:t>k</a:t>
            </a:r>
            <a:r>
              <a:rPr lang="ru-RU" sz="2400" dirty="0"/>
              <a:t>, </a:t>
            </a:r>
            <a:endParaRPr lang="en-US" sz="2400" dirty="0" smtClean="0"/>
          </a:p>
          <a:p>
            <a:pPr algn="ctr"/>
            <a:r>
              <a:rPr lang="ru-RU" sz="2400" dirty="0" smtClean="0"/>
              <a:t>при </a:t>
            </a:r>
            <a:r>
              <a:rPr lang="ru-RU" sz="2400" dirty="0"/>
              <a:t>поглощении, наоборот, из состояния с меньшей энергией </a:t>
            </a:r>
            <a:r>
              <a:rPr lang="ru-RU" sz="2400" i="1" dirty="0" err="1"/>
              <a:t>E</a:t>
            </a:r>
            <a:r>
              <a:rPr lang="ru-RU" sz="2400" baseline="-25000" dirty="0" err="1"/>
              <a:t>k</a:t>
            </a:r>
            <a:r>
              <a:rPr lang="ru-RU" sz="2400" dirty="0"/>
              <a:t> в состояние с большей энергией </a:t>
            </a:r>
            <a:r>
              <a:rPr lang="ru-RU" sz="2400" i="1" dirty="0" err="1"/>
              <a:t>E</a:t>
            </a:r>
            <a:r>
              <a:rPr lang="ru-RU" sz="2400" baseline="-25000" dirty="0" err="1"/>
              <a:t>i</a:t>
            </a:r>
            <a:r>
              <a:rPr lang="ru-RU" sz="2400" i="1" dirty="0"/>
              <a:t>.</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428596" y="2136339"/>
            <a:ext cx="8143932" cy="2954655"/>
          </a:xfrm>
          <a:prstGeom prst="rect">
            <a:avLst/>
          </a:prstGeom>
        </p:spPr>
        <p:txBody>
          <a:bodyPr wrap="square">
            <a:spAutoFit/>
          </a:bodyPr>
          <a:lstStyle/>
          <a:p>
            <a:pPr algn="ctr"/>
            <a:r>
              <a:rPr lang="ru-RU" sz="2400" dirty="0"/>
              <a:t>При испускании или поглощении света изменяется </a:t>
            </a:r>
            <a:endParaRPr lang="en-US" sz="2400" dirty="0" smtClean="0"/>
          </a:p>
          <a:p>
            <a:pPr algn="ctr"/>
            <a:r>
              <a:rPr lang="ru-RU" sz="2400" dirty="0" smtClean="0"/>
              <a:t>энергия </a:t>
            </a:r>
            <a:r>
              <a:rPr lang="ru-RU" sz="2400" dirty="0"/>
              <a:t>атома, </a:t>
            </a:r>
            <a:endParaRPr lang="en-US" sz="2400" dirty="0" smtClean="0"/>
          </a:p>
          <a:p>
            <a:pPr algn="ctr"/>
            <a:r>
              <a:rPr lang="ru-RU" sz="2400" dirty="0" smtClean="0"/>
              <a:t>это </a:t>
            </a:r>
            <a:r>
              <a:rPr lang="ru-RU" sz="2400" dirty="0"/>
              <a:t>изменение равно энергии испущенного или поглощённого фотона, </a:t>
            </a:r>
            <a:endParaRPr lang="en-US" sz="2400" dirty="0" smtClean="0"/>
          </a:p>
          <a:p>
            <a:pPr algn="ctr"/>
            <a:r>
              <a:rPr lang="ru-RU" sz="2400" dirty="0" smtClean="0"/>
              <a:t>т</a:t>
            </a:r>
            <a:r>
              <a:rPr lang="ru-RU" sz="2400" dirty="0"/>
              <a:t>. е. имеет место закон сохранения энергии</a:t>
            </a:r>
            <a:r>
              <a:rPr lang="ru-RU" sz="2400" dirty="0" smtClean="0"/>
              <a:t>.</a:t>
            </a:r>
            <a:endParaRPr lang="en-US" sz="2400" dirty="0" smtClean="0"/>
          </a:p>
          <a:p>
            <a:pPr algn="ctr"/>
            <a:r>
              <a:rPr lang="ru-RU" sz="2400" dirty="0" smtClean="0"/>
              <a:t> </a:t>
            </a:r>
            <a:r>
              <a:rPr lang="ru-RU" sz="2400" dirty="0"/>
              <a:t>Линейчатый спектр атома является результатом дискретности возможных значений его энергии</a:t>
            </a:r>
            <a:r>
              <a:rPr lang="ru-RU" dirty="0"/>
              <a:t>.</a:t>
            </a:r>
            <a:br>
              <a:rPr lang="ru-RU" dirty="0"/>
            </a:b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428596" y="1859340"/>
            <a:ext cx="8215370" cy="3785652"/>
          </a:xfrm>
          <a:prstGeom prst="rect">
            <a:avLst/>
          </a:prstGeom>
        </p:spPr>
        <p:txBody>
          <a:bodyPr wrap="square">
            <a:spAutoFit/>
          </a:bodyPr>
          <a:lstStyle/>
          <a:p>
            <a:pPr algn="ctr"/>
            <a:r>
              <a:rPr lang="ru-RU" sz="2400" dirty="0"/>
              <a:t>Предположение Бора о том, что результаты </a:t>
            </a:r>
            <a:endParaRPr lang="en-US" sz="2400" dirty="0" smtClean="0"/>
          </a:p>
          <a:p>
            <a:pPr algn="ctr"/>
            <a:r>
              <a:rPr lang="ru-RU" sz="2400" dirty="0" smtClean="0"/>
              <a:t>квантовой </a:t>
            </a:r>
            <a:r>
              <a:rPr lang="ru-RU" sz="2400" dirty="0"/>
              <a:t>и классической теорий </a:t>
            </a:r>
            <a:endParaRPr lang="en-US" sz="2400" dirty="0" smtClean="0"/>
          </a:p>
          <a:p>
            <a:pPr algn="ctr"/>
            <a:r>
              <a:rPr lang="ru-RU" sz="2400" dirty="0" smtClean="0"/>
              <a:t>должны </a:t>
            </a:r>
            <a:r>
              <a:rPr lang="ru-RU" sz="2400" dirty="0"/>
              <a:t>совпадать в предельном </a:t>
            </a:r>
            <a:r>
              <a:rPr lang="ru-RU" sz="2400" dirty="0" smtClean="0"/>
              <a:t>случае</a:t>
            </a:r>
            <a:endParaRPr lang="en-US" sz="2400" dirty="0" smtClean="0"/>
          </a:p>
          <a:p>
            <a:pPr algn="ctr"/>
            <a:r>
              <a:rPr lang="ru-RU" sz="2400" dirty="0" smtClean="0"/>
              <a:t> </a:t>
            </a:r>
            <a:r>
              <a:rPr lang="ru-RU" sz="2400" dirty="0"/>
              <a:t>малых частот излучения, </a:t>
            </a:r>
            <a:endParaRPr lang="en-US" sz="2400" dirty="0" smtClean="0"/>
          </a:p>
          <a:p>
            <a:pPr algn="ctr"/>
            <a:r>
              <a:rPr lang="ru-RU" sz="2400" dirty="0" smtClean="0"/>
              <a:t>представляло </a:t>
            </a:r>
            <a:r>
              <a:rPr lang="ru-RU" sz="2400" dirty="0"/>
              <a:t>первоначальную </a:t>
            </a:r>
            <a:r>
              <a:rPr lang="ru-RU" sz="2400" dirty="0" smtClean="0"/>
              <a:t>форму</a:t>
            </a:r>
            <a:endParaRPr lang="en-US" sz="2400" dirty="0" smtClean="0"/>
          </a:p>
          <a:p>
            <a:pPr algn="ctr"/>
            <a:r>
              <a:rPr lang="ru-RU" sz="2400" dirty="0" smtClean="0"/>
              <a:t> </a:t>
            </a:r>
            <a:r>
              <a:rPr lang="ru-RU" sz="2400" dirty="0"/>
              <a:t>т. н. принципа соответствия</a:t>
            </a:r>
            <a:r>
              <a:rPr lang="ru-RU" sz="2400" dirty="0" smtClean="0"/>
              <a:t>.</a:t>
            </a:r>
            <a:endParaRPr lang="en-US" sz="2400" dirty="0" smtClean="0"/>
          </a:p>
          <a:p>
            <a:pPr algn="ctr"/>
            <a:r>
              <a:rPr lang="ru-RU" sz="2400" dirty="0" smtClean="0"/>
              <a:t> </a:t>
            </a:r>
            <a:r>
              <a:rPr lang="ru-RU" sz="2400" dirty="0"/>
              <a:t>В дальнейшем Бор успешно применил его для нахождения интенсивностей линий спектра</a:t>
            </a:r>
            <a:r>
              <a:rPr lang="ru-RU" sz="2400" dirty="0" smtClean="0"/>
              <a:t>.</a:t>
            </a:r>
            <a:endParaRPr lang="en-US" sz="2400" dirty="0" smtClean="0"/>
          </a:p>
          <a:p>
            <a:pPr algn="ctr"/>
            <a:r>
              <a:rPr lang="ru-RU" sz="2400" dirty="0" smtClean="0"/>
              <a:t> </a:t>
            </a:r>
            <a:r>
              <a:rPr lang="ru-RU" sz="2400" dirty="0"/>
              <a:t>Как показало развитие современной физики, принцип соответствия оказался весьма общим</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1859340"/>
            <a:ext cx="8358246" cy="4154984"/>
          </a:xfrm>
          <a:prstGeom prst="rect">
            <a:avLst/>
          </a:prstGeom>
        </p:spPr>
        <p:txBody>
          <a:bodyPr wrap="square">
            <a:spAutoFit/>
          </a:bodyPr>
          <a:lstStyle/>
          <a:p>
            <a:pPr algn="ctr"/>
            <a:r>
              <a:rPr lang="ru-RU" sz="2400" dirty="0"/>
              <a:t>В теории атома </a:t>
            </a:r>
            <a:r>
              <a:rPr lang="ru-RU" sz="2400" dirty="0" smtClean="0"/>
              <a:t>Бора</a:t>
            </a:r>
            <a:endParaRPr lang="en-US" sz="2400" dirty="0" smtClean="0"/>
          </a:p>
          <a:p>
            <a:pPr algn="ctr"/>
            <a:r>
              <a:rPr lang="ru-RU" sz="2400" dirty="0" smtClean="0"/>
              <a:t> </a:t>
            </a:r>
            <a:r>
              <a:rPr lang="ru-RU" sz="2400" dirty="0"/>
              <a:t>квантование энергии, т. е. нахождение её возможных значений</a:t>
            </a:r>
            <a:r>
              <a:rPr lang="ru-RU" sz="2400" dirty="0" smtClean="0"/>
              <a:t>,</a:t>
            </a:r>
            <a:endParaRPr lang="en-US" sz="2400" dirty="0" smtClean="0"/>
          </a:p>
          <a:p>
            <a:pPr algn="ctr"/>
            <a:r>
              <a:rPr lang="ru-RU" sz="2400" dirty="0" smtClean="0"/>
              <a:t> </a:t>
            </a:r>
            <a:r>
              <a:rPr lang="ru-RU" sz="2400" dirty="0"/>
              <a:t>оказалось частным случаем общего метода нахождения "дозволенных" орбит. </a:t>
            </a:r>
            <a:endParaRPr lang="en-US" sz="2400" dirty="0" smtClean="0"/>
          </a:p>
          <a:p>
            <a:pPr algn="ctr"/>
            <a:r>
              <a:rPr lang="ru-RU" sz="2400" dirty="0" smtClean="0"/>
              <a:t>Согласно </a:t>
            </a:r>
            <a:r>
              <a:rPr lang="ru-RU" sz="2400" dirty="0"/>
              <a:t>квантовой теории, такими орбитами являются только те</a:t>
            </a:r>
            <a:r>
              <a:rPr lang="ru-RU" sz="2400" dirty="0" smtClean="0"/>
              <a:t>,</a:t>
            </a:r>
            <a:endParaRPr lang="en-US" sz="2400" dirty="0" smtClean="0"/>
          </a:p>
          <a:p>
            <a:pPr algn="ctr"/>
            <a:r>
              <a:rPr lang="ru-RU" sz="2400" dirty="0" smtClean="0"/>
              <a:t> </a:t>
            </a:r>
            <a:r>
              <a:rPr lang="ru-RU" sz="2400" dirty="0"/>
              <a:t>для которых момент количества движения электрона в атоме равен целому кратному </a:t>
            </a:r>
            <a:r>
              <a:rPr lang="ru-RU" sz="2400" i="1" dirty="0" err="1"/>
              <a:t>h</a:t>
            </a:r>
            <a:r>
              <a:rPr lang="ru-RU" sz="2400" i="1" dirty="0"/>
              <a:t>/2p</a:t>
            </a:r>
            <a:r>
              <a:rPr lang="ru-RU" sz="2400" i="1" dirty="0" smtClean="0"/>
              <a:t>.</a:t>
            </a:r>
            <a:endParaRPr lang="en-US" sz="2400" i="1" dirty="0" smtClean="0"/>
          </a:p>
          <a:p>
            <a:pPr algn="ctr"/>
            <a:r>
              <a:rPr lang="ru-RU" sz="2400" dirty="0"/>
              <a:t> Каждой дозволенной орбите соответствует определённое возможное значение энергии атома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00034" y="1859340"/>
            <a:ext cx="8001056" cy="3416320"/>
          </a:xfrm>
          <a:prstGeom prst="rect">
            <a:avLst/>
          </a:prstGeom>
        </p:spPr>
        <p:txBody>
          <a:bodyPr wrap="square">
            <a:spAutoFit/>
          </a:bodyPr>
          <a:lstStyle/>
          <a:p>
            <a:pPr algn="ctr"/>
            <a:r>
              <a:rPr lang="ru-RU" sz="2400" dirty="0"/>
              <a:t>Дальнейшее развитие А. ф. показало справедливость постулатов Бора не только для атомов, но и для других микроскопических систем </a:t>
            </a:r>
            <a:r>
              <a:rPr lang="ru-RU" sz="2400" dirty="0" smtClean="0"/>
              <a:t>– </a:t>
            </a:r>
            <a:endParaRPr lang="en-US" sz="2400" dirty="0" smtClean="0"/>
          </a:p>
          <a:p>
            <a:pPr algn="ctr"/>
            <a:r>
              <a:rPr lang="ru-RU" sz="2400" dirty="0" smtClean="0"/>
              <a:t>для </a:t>
            </a:r>
            <a:r>
              <a:rPr lang="ru-RU" sz="2400" dirty="0"/>
              <a:t>молекул и для атомных ядер. </a:t>
            </a:r>
            <a:endParaRPr lang="en-US" sz="2400" dirty="0" smtClean="0"/>
          </a:p>
          <a:p>
            <a:pPr algn="ctr"/>
            <a:r>
              <a:rPr lang="ru-RU" sz="2400" dirty="0" smtClean="0"/>
              <a:t>Эти </a:t>
            </a:r>
            <a:r>
              <a:rPr lang="ru-RU" sz="2400" dirty="0"/>
              <a:t>постулаты следует рассматривать как твёрдо установленные опытные квантовые законы. </a:t>
            </a:r>
            <a:endParaRPr lang="en-US" sz="2400" dirty="0" smtClean="0"/>
          </a:p>
          <a:p>
            <a:pPr algn="ctr"/>
            <a:r>
              <a:rPr lang="ru-RU" sz="2400" dirty="0" smtClean="0"/>
              <a:t>Они </a:t>
            </a:r>
            <a:r>
              <a:rPr lang="ru-RU" sz="2400" dirty="0"/>
              <a:t>составляют ту часть теории Бора, которая не только сохранилась при дальнейшем развитии квантовой теории, но и получила своё обоснование</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0" y="1305342"/>
            <a:ext cx="8858280" cy="4524315"/>
          </a:xfrm>
          <a:prstGeom prst="rect">
            <a:avLst/>
          </a:prstGeom>
        </p:spPr>
        <p:txBody>
          <a:bodyPr wrap="square">
            <a:spAutoFit/>
          </a:bodyPr>
          <a:lstStyle/>
          <a:p>
            <a:pPr algn="ctr"/>
            <a:r>
              <a:rPr lang="ru-RU" sz="2400" dirty="0"/>
              <a:t>Теория атома Бора пролила свет и на структуру </a:t>
            </a:r>
            <a:endParaRPr lang="en-US" sz="2400" dirty="0" smtClean="0"/>
          </a:p>
          <a:p>
            <a:pPr algn="ctr"/>
            <a:r>
              <a:rPr lang="ru-RU" sz="2400" dirty="0" smtClean="0"/>
              <a:t>т</a:t>
            </a:r>
            <a:r>
              <a:rPr lang="ru-RU" sz="2400" dirty="0"/>
              <a:t>. н. характеристических спектров рентгеновского излучения. Рентгеновские спектры атомов так же, как и их оптические спектры, имеют дискретную линейчатую структуру, </a:t>
            </a:r>
            <a:endParaRPr lang="en-US" sz="2400" dirty="0" smtClean="0"/>
          </a:p>
          <a:p>
            <a:pPr algn="ctr"/>
            <a:r>
              <a:rPr lang="ru-RU" sz="2400" dirty="0" smtClean="0"/>
              <a:t>характерную </a:t>
            </a:r>
            <a:r>
              <a:rPr lang="ru-RU" sz="2400" dirty="0"/>
              <a:t>для данного элемента (отсюда и название). Исследуя характеристические рентгеновские спектры различных элементов, английский физик Г. </a:t>
            </a:r>
            <a:r>
              <a:rPr lang="ru-RU" sz="2400" dirty="0" err="1"/>
              <a:t>Мозли</a:t>
            </a:r>
            <a:r>
              <a:rPr lang="ru-RU" sz="2400" dirty="0"/>
              <a:t> открыл следующую закономерность: </a:t>
            </a:r>
            <a:r>
              <a:rPr lang="en-US" sz="2400" dirty="0" smtClean="0"/>
              <a:t> </a:t>
            </a:r>
          </a:p>
          <a:p>
            <a:pPr algn="ctr"/>
            <a:r>
              <a:rPr lang="ru-RU" sz="2400" dirty="0" smtClean="0"/>
              <a:t>квадратные </a:t>
            </a:r>
            <a:r>
              <a:rPr lang="ru-RU" sz="2400" dirty="0"/>
              <a:t>корни из частот испускаемых линий равномерно возрастают от элемента к элементу по всей периодической системе Менделеева </a:t>
            </a:r>
            <a:endParaRPr lang="en-US" sz="2400" dirty="0" smtClean="0"/>
          </a:p>
          <a:p>
            <a:pPr algn="ctr"/>
            <a:r>
              <a:rPr lang="ru-RU" sz="2400" dirty="0" smtClean="0"/>
              <a:t>пропорционально </a:t>
            </a:r>
            <a:r>
              <a:rPr lang="ru-RU" sz="2400" dirty="0"/>
              <a:t>атомному номеру элемента.</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1493</Words>
  <Application>Microsoft Office PowerPoint</Application>
  <PresentationFormat>Экран (4:3)</PresentationFormat>
  <Paragraphs>116</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Атомная физика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15</cp:revision>
  <dcterms:created xsi:type="dcterms:W3CDTF">2012-03-08T04:25:36Z</dcterms:created>
  <dcterms:modified xsi:type="dcterms:W3CDTF">2012-11-08T02:04:31Z</dcterms:modified>
</cp:coreProperties>
</file>